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4" r:id="rId4"/>
    <p:sldId id="265" r:id="rId5"/>
    <p:sldId id="266" r:id="rId6"/>
    <p:sldId id="269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1E4"/>
    <a:srgbClr val="A7D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BEE0D9-199A-09DC-A1DB-9F9C220AC5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Harran Üniversitesi Mühendislik Fakültesi İnşaat Mühendisliği Bölümü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B0392-81F5-8766-572B-6145DCC2F9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70D3A-61E1-4785-A7CE-EA60608D8BD6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764A5-BDD5-7E94-1D3D-B4B3F3B0D9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4865E-01BF-593C-14B0-E4FB05B848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4A2AA-3905-4A52-85BC-F65BF86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5283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Harran Üniversitesi Mühendislik Fakültesi İnşaat Mühendisliği Bölümü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25F10-AB64-4C8B-BF28-C65A3802D8E8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22A64-49BF-44AB-AEB2-DFBBED51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806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861A-8759-4A3D-874A-99E200C7B165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48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F554-C1B7-47C6-BAD3-DCF4BFFD63C3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D8D2-7D2A-4D62-9E01-E4E672B83764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2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  <a:b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  <a:b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CBEB-5028-4689-8BCA-3718CFCF3A3B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71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9139-D09C-4A1F-8A9F-F7C600B7D581}" type="datetime1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3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7B15-6F40-455E-A99B-E35F5D7BAA26}" type="datetime1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1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  <a:b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  <a:b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5098-2B9A-456E-98DD-9024FDD5536F}" type="datetime1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0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6C57-4708-4584-9D99-CB3A5B960696}" type="datetime1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8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A0DD49-4F4E-425D-A5A6-AB6FC1347B59}" type="datetime1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4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ABCB-485C-445E-A57E-179476FB01D9}" type="datetime1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1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  <a:b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  <a:b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6CE5A0-3DCA-4D90-AE9C-AF78833B5D29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45C1CC0-47E8-4C75-A40E-40220B04F4A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40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1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2BA096-FE07-D1CA-ECD3-6C8B89696111}"/>
              </a:ext>
            </a:extLst>
          </p:cNvPr>
          <p:cNvSpPr/>
          <p:nvPr/>
        </p:nvSpPr>
        <p:spPr>
          <a:xfrm>
            <a:off x="439614" y="1235488"/>
            <a:ext cx="11312771" cy="1005142"/>
          </a:xfrm>
          <a:prstGeom prst="rect">
            <a:avLst/>
          </a:prstGeom>
          <a:noFill/>
          <a:ln w="3175">
            <a:noFill/>
          </a:ln>
          <a:effectLst>
            <a:reflection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blue and yellow circle with text and a logo&#10;&#10;AI-generated content may be incorrect.">
            <a:extLst>
              <a:ext uri="{FF2B5EF4-FFF2-40B4-BE49-F238E27FC236}">
                <a16:creationId xmlns:a16="http://schemas.microsoft.com/office/drawing/2014/main" id="{CA319C8F-6159-4094-9C8E-8936F282D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30" y="335351"/>
            <a:ext cx="900137" cy="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8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Bilgisayar Laboratuvarımız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10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857327-CA8B-A4B1-C478-7AE46DAB0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49664"/>
            <a:ext cx="73152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6C8361-1CC3-1CA4-23AE-37277DEB8A3F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3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blue and yellow circle with text and a logo&#10;&#10;AI-generated content may be incorrect.">
            <a:extLst>
              <a:ext uri="{FF2B5EF4-FFF2-40B4-BE49-F238E27FC236}">
                <a16:creationId xmlns:a16="http://schemas.microsoft.com/office/drawing/2014/main" id="{27BD538C-DCD5-1CC9-2EAD-CA419C58D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97749"/>
            <a:ext cx="900137" cy="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71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Geoteknik Laboratuvarımız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BEA9BDFD-9C3B-FDA8-C7B7-AAE3EF060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150777"/>
              </p:ext>
            </p:extLst>
          </p:nvPr>
        </p:nvGraphicFramePr>
        <p:xfrm>
          <a:off x="1097278" y="2290200"/>
          <a:ext cx="10058400" cy="356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50094029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85126487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84888657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05960313"/>
                    </a:ext>
                  </a:extLst>
                </a:gridCol>
              </a:tblGrid>
              <a:tr h="35661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24498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059969B-2E04-4C00-E4D6-ECF83C691D3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15" y="2473074"/>
            <a:ext cx="2286000" cy="320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16925E-FD58-2756-B404-0922CA278E6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35046" y="2473074"/>
            <a:ext cx="2286000" cy="320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DF519A-7156-0781-A460-9AF6F669F74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22989" y="2473074"/>
            <a:ext cx="2286000" cy="320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64917F-CB71-74CF-260B-C2D454403E7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757458" y="2444668"/>
            <a:ext cx="2286000" cy="320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219779-45D3-5403-E575-2608E20B1D45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6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ue and yellow circle with text and a logo&#10;&#10;AI-generated content may be incorrect.">
            <a:extLst>
              <a:ext uri="{FF2B5EF4-FFF2-40B4-BE49-F238E27FC236}">
                <a16:creationId xmlns:a16="http://schemas.microsoft.com/office/drawing/2014/main" id="{B3500FAE-52FA-3840-B520-E405E5F1B3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97749"/>
            <a:ext cx="900137" cy="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5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 Laboratuvarımız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BEA9BDFD-9C3B-FDA8-C7B7-AAE3EF060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711868"/>
              </p:ext>
            </p:extLst>
          </p:nvPr>
        </p:nvGraphicFramePr>
        <p:xfrm>
          <a:off x="1097280" y="2360001"/>
          <a:ext cx="10058400" cy="356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50094029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85126487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848886570"/>
                    </a:ext>
                  </a:extLst>
                </a:gridCol>
              </a:tblGrid>
              <a:tr h="35661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24498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82354D3-34E0-796F-2B5D-5E361851B5C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771475"/>
            <a:ext cx="45720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C4538-98C2-4DA7-40CE-20931E0C3CC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57458" y="2542875"/>
            <a:ext cx="2286000" cy="3200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A424A8-C10E-AA86-9E79-7F1F1848E67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90415" y="2542875"/>
            <a:ext cx="2286000" cy="320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639CD4-A05E-B3E6-CF6F-815A82266232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5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blue and yellow circle with text and a logo&#10;&#10;AI-generated content may be incorrect.">
            <a:extLst>
              <a:ext uri="{FF2B5EF4-FFF2-40B4-BE49-F238E27FC236}">
                <a16:creationId xmlns:a16="http://schemas.microsoft.com/office/drawing/2014/main" id="{523ED736-8143-6A34-5BA8-017448A681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97749"/>
            <a:ext cx="900137" cy="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4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Hidrolik Laboratuvarımız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BEA9BDFD-9C3B-FDA8-C7B7-AAE3EF060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85013"/>
              </p:ext>
            </p:extLst>
          </p:nvPr>
        </p:nvGraphicFramePr>
        <p:xfrm>
          <a:off x="1097279" y="2360001"/>
          <a:ext cx="10115204" cy="356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6153">
                  <a:extLst>
                    <a:ext uri="{9D8B030D-6E8A-4147-A177-3AD203B41FA5}">
                      <a16:colId xmlns:a16="http://schemas.microsoft.com/office/drawing/2014/main" val="500940294"/>
                    </a:ext>
                  </a:extLst>
                </a:gridCol>
                <a:gridCol w="6089051">
                  <a:extLst>
                    <a:ext uri="{9D8B030D-6E8A-4147-A177-3AD203B41FA5}">
                      <a16:colId xmlns:a16="http://schemas.microsoft.com/office/drawing/2014/main" val="1851264873"/>
                    </a:ext>
                  </a:extLst>
                </a:gridCol>
              </a:tblGrid>
              <a:tr h="35661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24498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490AE65-C7B2-44F9-73BC-C7DF9EB9F69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83" y="2885775"/>
            <a:ext cx="3200400" cy="2514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F2E8B-10B4-C253-6D26-F1D126D99B3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86" y="2885775"/>
            <a:ext cx="6400800" cy="2514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BA64B0-453A-B5D0-A792-F346E9FB730C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4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ue and yellow circle with text and a logo&#10;&#10;AI-generated content may be incorrect.">
            <a:extLst>
              <a:ext uri="{FF2B5EF4-FFF2-40B4-BE49-F238E27FC236}">
                <a16:creationId xmlns:a16="http://schemas.microsoft.com/office/drawing/2014/main" id="{91D983C5-8667-6213-05CF-8AF0A4803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97749"/>
            <a:ext cx="900137" cy="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7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is the most valuable thing a man can spend</a:t>
            </a:r>
            <a:r>
              <a:rPr lang="tr-T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tr-T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(Zaman bir insanın harcayabileceği en değerli şeydir.)</a:t>
            </a:r>
          </a:p>
          <a:p>
            <a:pPr algn="ctr"/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Theophrastus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14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3DE2B8-7F03-30D1-45C4-D6A4CA9D80AE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blue and yellow circle with text and a logo&#10;&#10;AI-generated content may be incorrect.">
            <a:extLst>
              <a:ext uri="{FF2B5EF4-FFF2-40B4-BE49-F238E27FC236}">
                <a16:creationId xmlns:a16="http://schemas.microsoft.com/office/drawing/2014/main" id="{608C018A-DBBF-CD11-7EA1-BED4D8CDD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97749"/>
            <a:ext cx="900137" cy="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3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Mühendisinin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Tanımı</a:t>
            </a:r>
            <a:r>
              <a:rPr lang="tr-TR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karayolu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köprü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birçok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tekniğe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maliyetli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tasarlayan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sürecini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yöneten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nitelikli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Mühendisleri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türlü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üstyapı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altyapı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yolları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yapılarının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tasarım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uygulamasında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bireylerdir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görevlerine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maliyetinin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hesaplanması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akışının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oluşturulması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denetlenmesinde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sorumlu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olabilirler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bağlamda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devlette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sektörde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çalışabilirler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herhangi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anabilim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dalına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kişiler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duydukları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kariyer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yaparak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akademisyen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sahiptirler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52CD-99ED-E64F-FBB4-2D337E6D4579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blue and yellow circle with text and a logo&#10;&#10;AI-generated content may be incorrect.">
            <a:extLst>
              <a:ext uri="{FF2B5EF4-FFF2-40B4-BE49-F238E27FC236}">
                <a16:creationId xmlns:a16="http://schemas.microsoft.com/office/drawing/2014/main" id="{BB376A0B-75AE-5E16-2D35-949F27E6C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97749"/>
            <a:ext cx="900137" cy="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9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Mühendislerinde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Gereken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Özellikler</a:t>
            </a:r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Mühendisleri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mesleklerini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edebilmek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iyi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derecede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geometri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bilgisine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ihtiyaç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duyarlar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birikiminin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ilişkileri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zaman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yönetimi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hızlı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alabilme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olmaları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Mühendisleri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alıcı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konumda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olmalarından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ötürü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sorumluluk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alabilen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yöneticilik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taşıyabilen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birey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olmalıdır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3D8041-72A0-738F-C4F5-FE787179EB04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ue and yellow circle with text and a logo&#10;&#10;AI-generated content may be incorrect.">
            <a:extLst>
              <a:ext uri="{FF2B5EF4-FFF2-40B4-BE49-F238E27FC236}">
                <a16:creationId xmlns:a16="http://schemas.microsoft.com/office/drawing/2014/main" id="{3C3B0FCD-6293-E940-C7A9-1D5E594CC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97749"/>
            <a:ext cx="900137" cy="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9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Eğitimi</a:t>
            </a:r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bölümünün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yıldır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yabancı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geliştirmek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isteyen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kişiler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olursa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hazırlıkla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beraber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alabilirler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derslerin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seviyesi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alanında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verilmektedir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Sonraki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tamamen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tasarım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malzeme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konularda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verilmektedir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E7B13D-E829-DE1F-DF12-7B1D09A57CDA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blue and yellow circle with text and a logo&#10;&#10;AI-generated content may be incorrect.">
            <a:extLst>
              <a:ext uri="{FF2B5EF4-FFF2-40B4-BE49-F238E27FC236}">
                <a16:creationId xmlns:a16="http://schemas.microsoft.com/office/drawing/2014/main" id="{485799BA-6E2D-8A97-0559-394420856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97749"/>
            <a:ext cx="900137" cy="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0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Üniversitesi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Üniversitesi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Hidrolik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Mekanik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Geoteknik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Anabilim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Dalından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oluşmaktadır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AE18F8F-AE1E-1FE3-1872-AC7CAA141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76645"/>
              </p:ext>
            </p:extLst>
          </p:nvPr>
        </p:nvGraphicFramePr>
        <p:xfrm>
          <a:off x="1097280" y="3059052"/>
          <a:ext cx="10058400" cy="304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84590932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64201984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27914561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71361744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864144151"/>
                    </a:ext>
                  </a:extLst>
                </a:gridCol>
              </a:tblGrid>
              <a:tr h="572507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Yapı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Hidrolik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Mekanik 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Geoteknik 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Ulaşım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21438"/>
                  </a:ext>
                </a:extLst>
              </a:tr>
              <a:tr h="24690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65824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77063F-6597-351C-98E6-475A8EBED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34" y="4076932"/>
            <a:ext cx="1614879" cy="1005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DB6F84-2C48-D14D-5B74-93BA611C8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393" y="4076932"/>
            <a:ext cx="1676352" cy="1005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02463E-4DE2-F940-89DA-8D309B1C4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121" y="4076932"/>
            <a:ext cx="1527048" cy="1005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E7960A-2AA3-6C99-B276-377DF7679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189" y="4076932"/>
            <a:ext cx="1646454" cy="10058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1D413B-407E-FCD8-DC88-C0AE880E19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1349" y="4076932"/>
            <a:ext cx="1839952" cy="1005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D1B739-A9AF-342E-3AF0-C342700E3D0D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7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blue and yellow circle with text and a logo&#10;&#10;AI-generated content may be incorrect.">
            <a:extLst>
              <a:ext uri="{FF2B5EF4-FFF2-40B4-BE49-F238E27FC236}">
                <a16:creationId xmlns:a16="http://schemas.microsoft.com/office/drawing/2014/main" id="{ADD54FA9-CDB9-B89D-95D4-A61B571F74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97749"/>
            <a:ext cx="900137" cy="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3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Misyonumuz</a:t>
            </a:r>
            <a:endParaRPr lang="tr-TR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Çağdaş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düzeyde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lisansüstü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vererek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değerlere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güveni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gelişmiş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teknolojik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gelişmeleri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izleyebilen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uyabilen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gelişimine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katkı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sağlayan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çalışması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yapabilen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yetiştirerek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topluma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olmaktır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Vizyonumuz</a:t>
            </a:r>
            <a:endParaRPr lang="tr-TR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Çağdaş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niteliklerde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vererek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mükemmelliğin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ölçüsü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düzeye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ulaşmak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araştırma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yaparak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üretmek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yayınlayıp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insanlığın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faydasına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sunmak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bölgenin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sürecinde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önderlik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üstlenmek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memnuniyetini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sağlamış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mensubu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olmakla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duyulan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olmaktır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9CD8CB-88D6-720C-4254-ABF9AC534BDD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blue and yellow circle with text and a logo&#10;&#10;AI-generated content may be incorrect.">
            <a:extLst>
              <a:ext uri="{FF2B5EF4-FFF2-40B4-BE49-F238E27FC236}">
                <a16:creationId xmlns:a16="http://schemas.microsoft.com/office/drawing/2014/main" id="{32FCCD94-6FE4-635E-5396-38B68AD3A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97749"/>
            <a:ext cx="900137" cy="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4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Üniversitesi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Bölümümüzde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eğitiminin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doktora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verilmektedir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yıllık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programının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yılında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öğrenciye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verecek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mekanik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dersleri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almaktadır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inşaat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mühendisliği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eğitiminin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mekanik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geoteknik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dersler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almaktadır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uygulamalı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çalışmayı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gerektirmektedir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nedenle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öğrencilerden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sınıflarda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stajı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yapmaları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istenmektedir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6F7630-55CE-C143-E6A1-B7EC12D37A57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blue and yellow circle with text and a logo&#10;&#10;AI-generated content may be incorrect.">
            <a:extLst>
              <a:ext uri="{FF2B5EF4-FFF2-40B4-BE49-F238E27FC236}">
                <a16:creationId xmlns:a16="http://schemas.microsoft.com/office/drawing/2014/main" id="{5F948C26-8162-5638-723E-FF7C6C6E1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97749"/>
            <a:ext cx="900137" cy="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7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MÜDEK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olduğumuz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MÜDEK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akreditasyonu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öğrencilerimizin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diplomaları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Amerika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İngilizce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konuşulan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ülkelerde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geçerlidir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Arş. Gör. Fahri Baran KÖROĞLU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82CDB45C-262A-2FDE-43FE-E01368B9F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81" y="3240194"/>
            <a:ext cx="3658757" cy="2743200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68767DB4-9460-EC13-E9D3-31597B7BC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796" y="2897294"/>
            <a:ext cx="2399323" cy="3200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77B17E-755A-0C82-536D-9F5A781D14D2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4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blue and yellow circle with text and a logo&#10;&#10;AI-generated content may be incorrect.">
            <a:extLst>
              <a:ext uri="{FF2B5EF4-FFF2-40B4-BE49-F238E27FC236}">
                <a16:creationId xmlns:a16="http://schemas.microsoft.com/office/drawing/2014/main" id="{DF28F169-A380-2AF4-81B3-0A61E3C8C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97749"/>
            <a:ext cx="900137" cy="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8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08F-A58C-6735-3936-EFEBC83F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Kadro</a:t>
            </a:r>
            <a:endParaRPr lang="tr-TR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2287-0297-6150-5B5F-9C7BFA59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A550-B509-4A5B-8EED-E9D4856F6CBE}" type="datetime1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CD7-385F-9361-9583-C253779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Arş. Gör. Fahri Baran KÖROĞLU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88182-19EC-6DD9-D505-B5EEA161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1CC0-47E8-4C75-A40E-40220B04F4A1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034211-F055-31A3-E803-0F63E55E5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51683"/>
              </p:ext>
            </p:extLst>
          </p:nvPr>
        </p:nvGraphicFramePr>
        <p:xfrm>
          <a:off x="4200290" y="2352311"/>
          <a:ext cx="3852380" cy="3623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784">
                  <a:extLst>
                    <a:ext uri="{9D8B030D-6E8A-4147-A177-3AD203B41FA5}">
                      <a16:colId xmlns:a16="http://schemas.microsoft.com/office/drawing/2014/main" val="674747577"/>
                    </a:ext>
                  </a:extLst>
                </a:gridCol>
                <a:gridCol w="1421784">
                  <a:extLst>
                    <a:ext uri="{9D8B030D-6E8A-4147-A177-3AD203B41FA5}">
                      <a16:colId xmlns:a16="http://schemas.microsoft.com/office/drawing/2014/main" val="1477593288"/>
                    </a:ext>
                  </a:extLst>
                </a:gridCol>
                <a:gridCol w="1008812">
                  <a:extLst>
                    <a:ext uri="{9D8B030D-6E8A-4147-A177-3AD203B41FA5}">
                      <a16:colId xmlns:a16="http://schemas.microsoft.com/office/drawing/2014/main" val="4086092306"/>
                    </a:ext>
                  </a:extLst>
                </a:gridCol>
              </a:tblGrid>
              <a:tr h="274374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bg1"/>
                          </a:solidFill>
                          <a:effectLst/>
                        </a:rPr>
                        <a:t>Unvanı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>
                          <a:solidFill>
                            <a:schemeClr val="bg1"/>
                          </a:solidFill>
                          <a:effectLst/>
                        </a:rPr>
                        <a:t>Adı-Soyadı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bg1"/>
                          </a:solidFill>
                          <a:effectLst/>
                        </a:rPr>
                        <a:t>Çalışma Alanı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732023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Prof. Dr.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M. Arif GÜREL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Mekanik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49979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Prof. Dr.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Ali SARIIŞIK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Yapı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480722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Prof. Dr.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H. Murat ALĞIN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Geoteknik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216403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Prof. Dr.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Celal AĞAN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Geoteknik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577836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Prof. Dr.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Kasım MERMERDAŞ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Yapı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263717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Prof. Dr.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Erhan GÜNEYİSİ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Yapı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518423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Prof. Dr.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Veysel GÜMÜŞ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Hidrolik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825294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Prof. Dr.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R. Kadir PEKGÖKGÖZ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Yapı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706337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Doç. Dr.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Zeynep ALĞIN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Yapı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420128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Doç. Dr.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Oğuz ŞİMŞEK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Hidrolik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637587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Doç. Dr.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Arda Burak EKMEN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Geoteknik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8676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Doç. Dr.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M. Fethi GÜLLÜ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Yapı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605214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Dr. Öğr. Üyesi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Şevin EKMEN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Yapı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60780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Dr. Öğr. Üyesi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Egemen KAYA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Ulaştırma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196186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Arş. Gör.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Latif Doğan DİNSEVER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Hidrolik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158173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Arş. Gör.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>
                          <a:solidFill>
                            <a:schemeClr val="bg1"/>
                          </a:solidFill>
                          <a:effectLst/>
                        </a:rPr>
                        <a:t>Fahri Baran KÖROĞLU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r-TR" sz="900" dirty="0">
                          <a:solidFill>
                            <a:schemeClr val="bg1"/>
                          </a:solidFill>
                          <a:effectLst/>
                        </a:rPr>
                        <a:t>Yapı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49" marR="6214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8713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8D1040C-77FA-F10D-E944-4595DD0187EF}"/>
              </a:ext>
            </a:extLst>
          </p:cNvPr>
          <p:cNvSpPr/>
          <p:nvPr/>
        </p:nvSpPr>
        <p:spPr>
          <a:xfrm>
            <a:off x="1097280" y="545247"/>
            <a:ext cx="10168687" cy="1005142"/>
          </a:xfrm>
          <a:prstGeom prst="rect">
            <a:avLst/>
          </a:prstGeom>
          <a:blipFill dpi="0" rotWithShape="1">
            <a:blip r:embed="rId2"/>
            <a:srcRect/>
            <a:stretch>
              <a:fillRect t="10000" r="90000" b="1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Harran Üniversitesi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Fakültesi</a:t>
            </a:r>
          </a:p>
          <a:p>
            <a:pPr algn="ctr"/>
            <a:r>
              <a:rPr lang="tr-T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Mühendisliği Bölümü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ue and yellow circle with text and a logo&#10;&#10;AI-generated content may be incorrect.">
            <a:extLst>
              <a:ext uri="{FF2B5EF4-FFF2-40B4-BE49-F238E27FC236}">
                <a16:creationId xmlns:a16="http://schemas.microsoft.com/office/drawing/2014/main" id="{DC7B97E9-670B-2A37-81CB-E19D68A3D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97749"/>
            <a:ext cx="900137" cy="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88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trospect">
  <a:themeElements>
    <a:clrScheme name="Custom 29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FFFF65"/>
      </a:accent1>
      <a:accent2>
        <a:srgbClr val="074196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stretch>
            <a:fillRect t="10000" r="90000" b="10000"/>
          </a:stretch>
        </a:blipFill>
        <a:ln>
          <a:solidFill>
            <a:schemeClr val="bg1"/>
          </a:solidFill>
        </a:ln>
      </a:spPr>
      <a:bodyPr rtlCol="0" anchor="ctr"/>
      <a:lstStyle>
        <a:defPPr algn="ctr">
          <a:defRPr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</TotalTime>
  <Words>843</Words>
  <Application>Microsoft Office PowerPoint</Application>
  <PresentationFormat>Widescreen</PresentationFormat>
  <Paragraphs>163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Arş. Gör.  Fahri  Baran KÖROĞLU</dc:creator>
  <cp:lastModifiedBy>Arş. Gör.  Fahri  Baran KÖROĞLU</cp:lastModifiedBy>
  <cp:revision>7</cp:revision>
  <dcterms:created xsi:type="dcterms:W3CDTF">2023-04-17T14:33:37Z</dcterms:created>
  <dcterms:modified xsi:type="dcterms:W3CDTF">2025-07-25T00:24:45Z</dcterms:modified>
</cp:coreProperties>
</file>